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D09"/>
    <a:srgbClr val="FFFF00"/>
    <a:srgbClr val="FF6600"/>
    <a:srgbClr val="FF9900"/>
    <a:srgbClr val="0066FF"/>
    <a:srgbClr val="009900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8" d="100"/>
          <a:sy n="118" d="100"/>
        </p:scale>
        <p:origin x="-768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22500" y="768350"/>
            <a:ext cx="26558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D8995058-D69A-4B0B-956E-DFB19E44F6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44A254-D29C-44D2-B746-8F7BCC9B480F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161A-7430-4293-A6D6-856174A3041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82C8C-56B0-44F3-9610-26DFAA5863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E0D7A-1943-41EB-B736-B2ADF3B57C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333F4-C545-4CDD-AD4C-F74A55DFE8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3856E-D566-4738-95D3-8DD6816FE0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2DBC9-31B6-4694-9E05-B91227CA5B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E0AF7-7EF5-4F22-B3A1-623E812CC9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9F971-4E1F-48E0-962A-8595F9A198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F0055-5201-446F-8774-772F71B520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439B9-AEEF-4D51-BD52-98B1E4EB0F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22290-FD5D-4E14-9EC9-DF2BA10E0B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A8DF8D81-CA93-4DDC-B25C-CE36E3C059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gif"/><Relationship Id="rId7" Type="http://schemas.openxmlformats.org/officeDocument/2006/relationships/image" Target="../media/image5.gif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gif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5"/>
          <p:cNvSpPr>
            <a:spLocks noChangeArrowheads="1"/>
          </p:cNvSpPr>
          <p:nvPr/>
        </p:nvSpPr>
        <p:spPr bwMode="auto">
          <a:xfrm>
            <a:off x="1667136" y="42414"/>
            <a:ext cx="36906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</a:rPr>
              <a:t>RÉSERVE NATURELLE  D’INTÉRÊT </a:t>
            </a:r>
          </a:p>
          <a:p>
            <a:pPr algn="ctr"/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</a:rPr>
              <a:t>COMMUNAUTAIRE DE SOMONE</a:t>
            </a:r>
            <a:endParaRPr lang="fr-FR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2" name="Rectangle 43"/>
          <p:cNvSpPr>
            <a:spLocks noChangeArrowheads="1"/>
          </p:cNvSpPr>
          <p:nvPr/>
        </p:nvSpPr>
        <p:spPr bwMode="auto">
          <a:xfrm>
            <a:off x="1388276" y="595282"/>
            <a:ext cx="5343032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Date de création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: 19 juillet 1999 par délibération N° 003/CRS  du Conseil Rural de </a:t>
            </a:r>
            <a:r>
              <a:rPr lang="fr-FR" sz="1000" dirty="0" err="1" smtClean="0">
                <a:solidFill>
                  <a:schemeClr val="accent6">
                    <a:lumMod val="75000"/>
                  </a:schemeClr>
                </a:solidFill>
              </a:rPr>
              <a:t>Sindia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Superficie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: </a:t>
            </a:r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700 ha </a:t>
            </a:r>
            <a:endParaRPr lang="fr-FR" sz="1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Localisation 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: Région de Thiès, département de Mbour (à cheval entre la Commune de </a:t>
            </a:r>
            <a:r>
              <a:rPr lang="fr-FR" sz="1000" dirty="0" err="1" smtClean="0">
                <a:solidFill>
                  <a:schemeClr val="accent6">
                    <a:lumMod val="75000"/>
                  </a:schemeClr>
                </a:solidFill>
              </a:rPr>
              <a:t>Somone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et la Communauté rurale de </a:t>
            </a:r>
            <a:r>
              <a:rPr lang="fr-FR" sz="1000" dirty="0" err="1" smtClean="0">
                <a:solidFill>
                  <a:schemeClr val="accent6">
                    <a:lumMod val="75000"/>
                  </a:schemeClr>
                </a:solidFill>
              </a:rPr>
              <a:t>Sindia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fr-FR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882250" y="1692396"/>
            <a:ext cx="2928934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7800" lvl="0" indent="-177800">
              <a:buFont typeface="Wingdings" pitchFamily="2" charset="2"/>
              <a:buChar char="Ø"/>
            </a:pPr>
            <a:r>
              <a:rPr lang="fr-FR" sz="1000" dirty="0" smtClean="0"/>
              <a:t>Préserver l’intégrité de l’écosystème de la lagune ;</a:t>
            </a:r>
          </a:p>
          <a:p>
            <a:pPr marL="177800" lvl="0" indent="-177800">
              <a:buFont typeface="Wingdings" pitchFamily="2" charset="2"/>
              <a:buChar char="Ø"/>
            </a:pPr>
            <a:r>
              <a:rPr lang="fr-FR" sz="1000" dirty="0" smtClean="0"/>
              <a:t>Impulser le développement socio-économique des populations riveraines.</a:t>
            </a:r>
            <a:endParaRPr lang="fr-FR" sz="1000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981478" y="3167050"/>
            <a:ext cx="2714620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Grand cormoran (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Phalacrocorax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carbo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) ;</a:t>
            </a:r>
          </a:p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Héron garde bœuf 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Bubulcus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ibis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) ;</a:t>
            </a:r>
          </a:p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Balbuzard pêcheur (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Pandion 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haliaetus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) ;</a:t>
            </a:r>
          </a:p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Sterne caspienne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Sterna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caspia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) ;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Tortue verte 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Chelonia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mydas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) ;</a:t>
            </a:r>
            <a:endParaRPr lang="fr-FR" sz="1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Flamant rose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Phoenicopterus</a:t>
            </a:r>
            <a:r>
              <a:rPr lang="fr-FR" sz="10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75000"/>
                  </a:schemeClr>
                </a:solidFill>
              </a:rPr>
              <a:t>roseus</a:t>
            </a:r>
            <a:r>
              <a:rPr lang="en-US" sz="1000" dirty="0" smtClean="0">
                <a:solidFill>
                  <a:schemeClr val="accent6">
                    <a:lumMod val="75000"/>
                  </a:schemeClr>
                </a:solidFill>
              </a:rPr>
              <a:t>).</a:t>
            </a:r>
            <a:endParaRPr lang="fr-FR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76875" y="4167182"/>
            <a:ext cx="13564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RICHESSES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26435" y="4452934"/>
            <a:ext cx="4545573" cy="163121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fr-FR" sz="1000" dirty="0" smtClean="0"/>
              <a:t> Mangrove riche et diversifiée (prédominance de Rhizophora) ;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dirty="0" smtClean="0"/>
              <a:t> Présence d’héronnières ;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dirty="0" smtClean="0"/>
              <a:t> Zone de nidification des tortues marines ;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dirty="0" smtClean="0"/>
              <a:t> Grande diversité d’avifaune (plus de 52 espèces dénombrées) ; 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dirty="0" smtClean="0"/>
              <a:t>Dix (10) espèces de mammifères  identifiées ; 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dirty="0" smtClean="0"/>
              <a:t>Plusieurs espèces de Poissons ; 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dirty="0" smtClean="0"/>
              <a:t>Plusieurs espèces de Reptiles ; 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dirty="0" err="1" smtClean="0"/>
              <a:t>Entomofaune</a:t>
            </a:r>
            <a:r>
              <a:rPr lang="fr-FR" sz="1000" dirty="0" smtClean="0"/>
              <a:t> (insectes) riche et diversifiée ; </a:t>
            </a:r>
          </a:p>
          <a:p>
            <a:pPr lvl="0">
              <a:buFont typeface="Wingdings" pitchFamily="2" charset="2"/>
              <a:buChar char="§"/>
            </a:pPr>
            <a:r>
              <a:rPr lang="fr-FR" sz="1000" dirty="0" smtClean="0"/>
              <a:t>Faune marine est riche et variée avec  des mollusques, des crustacés dont le crabe violoniste (</a:t>
            </a:r>
            <a:r>
              <a:rPr lang="fr-FR" sz="1000" i="1" dirty="0" err="1" smtClean="0"/>
              <a:t>Uca</a:t>
            </a:r>
            <a:r>
              <a:rPr lang="fr-FR" sz="1000" i="1" dirty="0" smtClean="0"/>
              <a:t> </a:t>
            </a:r>
            <a:r>
              <a:rPr lang="fr-FR" sz="1000" i="1" dirty="0" err="1" smtClean="0"/>
              <a:t>sp</a:t>
            </a:r>
            <a:r>
              <a:rPr lang="fr-FR" sz="1000" dirty="0" smtClean="0"/>
              <a:t>).</a:t>
            </a:r>
            <a:endParaRPr lang="fr-FR" sz="1000" dirty="0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000372" y="5953132"/>
            <a:ext cx="3429000" cy="12772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Blip>
                <a:blip r:embed="rId3"/>
              </a:buBlip>
            </a:pPr>
            <a:r>
              <a:rPr lang="fr-FR" sz="1100" b="1" dirty="0" smtClean="0"/>
              <a:t>Un riche potentiel éco-touristique :</a:t>
            </a:r>
            <a:endParaRPr lang="fr-FR" sz="1100" dirty="0" smtClean="0"/>
          </a:p>
          <a:p>
            <a:pPr marL="88900" lvl="0" indent="-88900">
              <a:buFont typeface="Wingdings" pitchFamily="2" charset="2"/>
              <a:buChar char="§"/>
            </a:pPr>
            <a:r>
              <a:rPr lang="fr-FR" sz="1100" dirty="0" smtClean="0"/>
              <a:t>Beaux paysages (milieu terrestre et milieu amphibie) ;</a:t>
            </a:r>
          </a:p>
          <a:p>
            <a:pPr marL="88900" lvl="0" indent="-88900">
              <a:buFont typeface="Wingdings" pitchFamily="2" charset="2"/>
              <a:buChar char="§"/>
            </a:pPr>
            <a:r>
              <a:rPr lang="fr-FR" sz="1100" dirty="0" smtClean="0"/>
              <a:t>Belle plage au niveau de l’estuaire ;</a:t>
            </a:r>
          </a:p>
          <a:p>
            <a:pPr marL="88900" lvl="0" indent="-88900">
              <a:buFont typeface="Wingdings" pitchFamily="2" charset="2"/>
              <a:buChar char="§"/>
            </a:pPr>
            <a:r>
              <a:rPr lang="fr-FR" sz="1100" dirty="0" smtClean="0"/>
              <a:t>Balade lagunaire à l’intérieur de la mangrove ;</a:t>
            </a:r>
          </a:p>
          <a:p>
            <a:pPr marL="88900" lvl="0" indent="-88900">
              <a:buFont typeface="Wingdings" pitchFamily="2" charset="2"/>
              <a:buChar char="§"/>
            </a:pPr>
            <a:r>
              <a:rPr lang="fr-FR" sz="1100" dirty="0" smtClean="0"/>
              <a:t>Randonnée au niveau du sentier écologique ;</a:t>
            </a:r>
          </a:p>
          <a:p>
            <a:pPr marL="88900" lvl="0" indent="-88900">
              <a:buFont typeface="Wingdings" pitchFamily="2" charset="2"/>
              <a:buChar char="§"/>
            </a:pPr>
            <a:r>
              <a:rPr lang="fr-FR" sz="1100" dirty="0" smtClean="0"/>
              <a:t> </a:t>
            </a:r>
            <a:r>
              <a:rPr lang="fr-FR" sz="1100" i="1" dirty="0" err="1" smtClean="0"/>
              <a:t>Birdwatching</a:t>
            </a:r>
            <a:r>
              <a:rPr lang="fr-FR" sz="1100" dirty="0" smtClean="0"/>
              <a:t>.</a:t>
            </a:r>
            <a:endParaRPr lang="fr-FR" sz="1100" dirty="0"/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 rot="10800000" flipV="1">
            <a:off x="3588061" y="7287568"/>
            <a:ext cx="3214710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Blip>
                <a:blip r:embed="rId4"/>
              </a:buBlip>
            </a:pPr>
            <a:r>
              <a:rPr lang="fr-FR" sz="1100" b="1" dirty="0" smtClean="0"/>
              <a:t>Patrimoine  historique et culturel</a:t>
            </a:r>
            <a:r>
              <a:rPr lang="fr-FR" sz="1100" dirty="0" smtClean="0"/>
              <a:t> :</a:t>
            </a:r>
            <a:endParaRPr kumimoji="0" lang="fr-F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ea typeface="Calibri" pitchFamily="34" charset="0"/>
              <a:cs typeface="Calibri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fr-FR" sz="1100" dirty="0" smtClean="0"/>
              <a:t>Puits du Saint homme El hadj Omar TALL;</a:t>
            </a:r>
          </a:p>
          <a:p>
            <a:pPr lvl="0">
              <a:buFont typeface="Wingdings" pitchFamily="2" charset="2"/>
              <a:buChar char="§"/>
            </a:pPr>
            <a:r>
              <a:rPr lang="fr-FR" sz="1100" i="1" dirty="0" err="1" smtClean="0"/>
              <a:t>Keur</a:t>
            </a:r>
            <a:r>
              <a:rPr lang="fr-FR" sz="1100" i="1" dirty="0" smtClean="0"/>
              <a:t> Sang</a:t>
            </a:r>
            <a:r>
              <a:rPr lang="fr-FR" sz="1100" dirty="0" smtClean="0"/>
              <a:t> (Jean) : génie protecteur ;</a:t>
            </a:r>
          </a:p>
          <a:p>
            <a:pPr lvl="0">
              <a:buFont typeface="Wingdings" pitchFamily="2" charset="2"/>
              <a:buChar char="§"/>
            </a:pPr>
            <a:r>
              <a:rPr lang="fr-FR" sz="1100" dirty="0" smtClean="0"/>
              <a:t>Baobab des griots.</a:t>
            </a:r>
            <a:endParaRPr lang="fr-FR" sz="1100" dirty="0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71414" y="7933197"/>
            <a:ext cx="3429024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8900" lvl="0" indent="-88900">
              <a:buFont typeface="Wingdings" pitchFamily="2" charset="2"/>
              <a:buChar char="§"/>
            </a:pPr>
            <a:r>
              <a:rPr lang="fr-FR" sz="1100" dirty="0" smtClean="0"/>
              <a:t>Modèle de référence en matière de gestion communautaire (grille de répartition des retombées financières) ; </a:t>
            </a:r>
          </a:p>
          <a:p>
            <a:pPr marL="88900" lvl="0" indent="-88900">
              <a:buFont typeface="Wingdings" pitchFamily="2" charset="2"/>
              <a:buChar char="§"/>
            </a:pPr>
            <a:r>
              <a:rPr lang="fr-FR" sz="1100" dirty="0" smtClean="0"/>
              <a:t>Restauration  d’un milieu dégradé.</a:t>
            </a:r>
            <a:endParaRPr lang="fr-FR" sz="1100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285728" y="8453462"/>
            <a:ext cx="2407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.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929066" y="1328298"/>
            <a:ext cx="2857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OBJECTIFS DE CRÉATION</a:t>
            </a:r>
            <a:r>
              <a:rPr lang="fr-FR" sz="14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 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071942" y="2524108"/>
            <a:ext cx="2571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ESPÈCES PHARES OU EMBLÉMATIQUES</a:t>
            </a:r>
            <a:endParaRPr lang="fr-FR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13535" y="7614842"/>
            <a:ext cx="10294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ACQUIS</a:t>
            </a:r>
            <a:endParaRPr lang="fr-FR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381101"/>
            <a:ext cx="3937006" cy="278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820" y="57116"/>
            <a:ext cx="1332068" cy="12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6949875"/>
            <a:ext cx="2928934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7"/>
              </a:buBlip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Valorisation économique :</a:t>
            </a: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Ostréiculture (présence d’un GIE ostréicole des femmes et d’une entreprise  privée)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Image 28" descr="C:\Users\FATIMA\Desktop\Dépliants\IMG_2791-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03428" y="8739214"/>
            <a:ext cx="1782696" cy="11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Image 32" descr="C:\Users\SAGNA\Documents\Photos visite d'échange RNC TOCC TOC\100PENTX\IMGP1623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86" y="8739214"/>
            <a:ext cx="1857388" cy="11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Image 33" descr="IMGP0508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72074" y="8739214"/>
            <a:ext cx="1785926" cy="11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Image 34" descr="C:\Users\FATIMA\Desktop\PXR_IMG_2689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" y="8739214"/>
            <a:ext cx="1571612" cy="11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Image 36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57232" y="6096008"/>
            <a:ext cx="100013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635817" y="4262896"/>
            <a:ext cx="2166953" cy="162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</TotalTime>
  <Words>78</Words>
  <Application>Microsoft Office PowerPoint</Application>
  <PresentationFormat>Format A4 (210 x 297 mm)</PresentationFormat>
  <Paragraphs>43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Diapositive 1</vt:lpstr>
    </vt:vector>
  </TitlesOfParts>
  <Company>UCAD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cheikh mbow</dc:creator>
  <cp:lastModifiedBy>admin</cp:lastModifiedBy>
  <cp:revision>105</cp:revision>
  <dcterms:created xsi:type="dcterms:W3CDTF">2009-03-03T12:05:43Z</dcterms:created>
  <dcterms:modified xsi:type="dcterms:W3CDTF">2013-12-29T18:40:14Z</dcterms:modified>
</cp:coreProperties>
</file>