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D09"/>
    <a:srgbClr val="FFFF00"/>
    <a:srgbClr val="FF6600"/>
    <a:srgbClr val="FF9900"/>
    <a:srgbClr val="0066FF"/>
    <a:srgbClr val="0099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6" d="100"/>
          <a:sy n="106" d="100"/>
        </p:scale>
        <p:origin x="-1020" y="375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7" tIns="49523" rIns="99047" bIns="49523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D8995058-D69A-4B0B-956E-DFB19E44F6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44A254-D29C-44D2-B746-8F7BCC9B480F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161A-7430-4293-A6D6-856174A304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82C8C-56B0-44F3-9610-26DFAA586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E0D7A-1943-41EB-B736-B2ADF3B57C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33F4-C545-4CDD-AD4C-F74A55DFE8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3856E-D566-4738-95D3-8DD6816FE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2DBC9-31B6-4694-9E05-B91227CA5B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E0AF7-7EF5-4F22-B3A1-623E812CC9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9F971-4E1F-48E0-962A-8595F9A198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F0055-5201-446F-8774-772F71B520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39B9-AEEF-4D51-BD52-98B1E4EB0F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22290-FD5D-4E14-9EC9-DF2BA10E0B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A8DF8D81-CA93-4DDC-B25C-CE36E3C059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emf"/><Relationship Id="rId10" Type="http://schemas.openxmlformats.org/officeDocument/2006/relationships/image" Target="../media/image8.jpeg"/><Relationship Id="rId4" Type="http://schemas.openxmlformats.org/officeDocument/2006/relationships/image" Target="../media/image2.emf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43"/>
          <p:cNvSpPr>
            <a:spLocks noChangeArrowheads="1"/>
          </p:cNvSpPr>
          <p:nvPr/>
        </p:nvSpPr>
        <p:spPr bwMode="auto">
          <a:xfrm>
            <a:off x="1357298" y="541350"/>
            <a:ext cx="5357826" cy="5539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Date de création :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15 mai 2001 par délibération N</a:t>
            </a:r>
            <a:r>
              <a:rPr lang="fr-FR" sz="1000" baseline="30000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10 /CRP du Conseil Rural  de </a:t>
            </a:r>
            <a:r>
              <a:rPr lang="fr-FR" sz="1000" dirty="0" err="1" smtClean="0">
                <a:solidFill>
                  <a:schemeClr val="accent6">
                    <a:lumMod val="75000"/>
                  </a:schemeClr>
                </a:solidFill>
              </a:rPr>
              <a:t>Palmarin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pPr lvl="0"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Superficie :</a:t>
            </a:r>
            <a:r>
              <a:rPr lang="fr-FR" sz="1000" dirty="0" smtClean="0">
                <a:solidFill>
                  <a:schemeClr val="accent6">
                    <a:lumMod val="75000"/>
                  </a:schemeClr>
                </a:solidFill>
              </a:rPr>
              <a:t> 10 430 ha </a:t>
            </a:r>
          </a:p>
          <a:p>
            <a:pPr lvl="0"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Localisation : Région de </a:t>
            </a:r>
            <a:r>
              <a:rPr lang="fr-FR" sz="1000" b="1" dirty="0" err="1" smtClean="0">
                <a:solidFill>
                  <a:schemeClr val="accent6">
                    <a:lumMod val="75000"/>
                  </a:schemeClr>
                </a:solidFill>
              </a:rPr>
              <a:t>Fatick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, Département de </a:t>
            </a:r>
            <a:r>
              <a:rPr lang="fr-FR" sz="1000" b="1" dirty="0" err="1" smtClean="0">
                <a:solidFill>
                  <a:schemeClr val="accent6">
                    <a:lumMod val="75000"/>
                  </a:schemeClr>
                </a:solidFill>
              </a:rPr>
              <a:t>Fatick</a:t>
            </a:r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, Arrondissement de </a:t>
            </a:r>
            <a:r>
              <a:rPr lang="fr-FR" sz="1000" b="1" dirty="0" err="1" smtClean="0">
                <a:solidFill>
                  <a:schemeClr val="accent6">
                    <a:lumMod val="75000"/>
                  </a:schemeClr>
                </a:solidFill>
              </a:rPr>
              <a:t>Fimela</a:t>
            </a:r>
            <a:endParaRPr lang="fr-FR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982263" y="1523976"/>
            <a:ext cx="2832898" cy="1631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" lvl="0" indent="-85725">
              <a:buFont typeface="Wingdings" pitchFamily="2" charset="2"/>
              <a:buChar char="Ø"/>
            </a:pPr>
            <a:r>
              <a:rPr lang="fr-FR" sz="1000" dirty="0" smtClean="0"/>
              <a:t>Conserver la diversité biologique et les caractéristiques du patrimoine naturel et culturel local;</a:t>
            </a:r>
          </a:p>
          <a:p>
            <a:pPr marL="85725" lvl="0" indent="-85725">
              <a:buFont typeface="Wingdings" pitchFamily="2" charset="2"/>
              <a:buChar char="Ø"/>
            </a:pPr>
            <a:r>
              <a:rPr lang="fr-FR" sz="1000" dirty="0" smtClean="0"/>
              <a:t>Promouvoir des modes d'utilisation des ressources naturelles compatibles avec les objectifs de conservation de la biodiversité;</a:t>
            </a:r>
          </a:p>
          <a:p>
            <a:pPr marL="85725" lvl="0" indent="-85725">
              <a:buFont typeface="Wingdings" pitchFamily="2" charset="2"/>
              <a:buChar char="Ø"/>
            </a:pPr>
            <a:r>
              <a:rPr lang="fr-FR" sz="1000" dirty="0" smtClean="0"/>
              <a:t>Susciter la mise en place de filières économiques fondées sur la conservation et la valorisation du patrimoine naturel et culturel.</a:t>
            </a:r>
            <a:endParaRPr lang="fr-FR" sz="1000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000504" y="3738554"/>
            <a:ext cx="2814633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8900" lvl="0" indent="-88900">
              <a:buFont typeface="Wingdings" pitchFamily="2" charset="2"/>
              <a:buChar char="v"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Les mammifères : Hyènes tachetées 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Crocuta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crocuta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), dauphins (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Delphinus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sp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.) 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 marL="88900" lvl="0" indent="-8890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Reptiles: tortue verte (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Chelonia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mydas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) 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; </a:t>
            </a:r>
          </a:p>
          <a:p>
            <a:pPr marL="88900" indent="-88900">
              <a:buFont typeface="Wingdings" pitchFamily="2" charset="2"/>
              <a:buChar char="v"/>
            </a:pP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Oiseaux: </a:t>
            </a:r>
            <a:r>
              <a:rPr lang="fr-FR" sz="1000" dirty="0" err="1" smtClean="0">
                <a:solidFill>
                  <a:schemeClr val="accent6">
                    <a:lumMod val="50000"/>
                  </a:schemeClr>
                </a:solidFill>
              </a:rPr>
              <a:t>Goeland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 d'</a:t>
            </a:r>
            <a:r>
              <a:rPr lang="fr-FR" sz="1000" dirty="0" err="1" smtClean="0">
                <a:solidFill>
                  <a:schemeClr val="accent6">
                    <a:lumMod val="50000"/>
                  </a:schemeClr>
                </a:solidFill>
              </a:rPr>
              <a:t>Audouin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larus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000" i="1" dirty="0" err="1" smtClean="0">
                <a:solidFill>
                  <a:schemeClr val="accent6">
                    <a:lumMod val="50000"/>
                  </a:schemeClr>
                </a:solidFill>
              </a:rPr>
              <a:t>Audouini</a:t>
            </a:r>
            <a:r>
              <a:rPr lang="fr-FR" sz="1000" i="1" dirty="0" smtClean="0">
                <a:solidFill>
                  <a:schemeClr val="accent6">
                    <a:lumMod val="50000"/>
                  </a:schemeClr>
                </a:solidFill>
              </a:rPr>
              <a:t>).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875" y="4452934"/>
            <a:ext cx="13564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RICHESSES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6435" y="4781549"/>
            <a:ext cx="4545573" cy="93871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100" b="1" dirty="0" smtClean="0"/>
              <a:t>Faune 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fr-FR" sz="1100" dirty="0" smtClean="0"/>
              <a:t>hyène tachetée,  serval,  mangouste à queue blanche,  mangouste de marais, écureuil fouisseur,  lièvre à oreilles de lapin,  chacal commun,  varan du Nil, </a:t>
            </a:r>
          </a:p>
          <a:p>
            <a:pPr>
              <a:buFont typeface="Wingdings" pitchFamily="2" charset="2"/>
              <a:buChar char="§"/>
            </a:pPr>
            <a:r>
              <a:rPr lang="fr-FR" sz="1100" dirty="0" smtClean="0"/>
              <a:t> Couleuvres,  python de </a:t>
            </a:r>
            <a:r>
              <a:rPr lang="fr-FR" sz="1100" dirty="0" err="1" smtClean="0"/>
              <a:t>seba</a:t>
            </a:r>
            <a:r>
              <a:rPr lang="fr-FR" sz="1100" dirty="0" smtClean="0"/>
              <a:t>…</a:t>
            </a:r>
            <a:endParaRPr lang="fr-FR" sz="1100" dirty="0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2214554" y="5595942"/>
            <a:ext cx="3429000" cy="95410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47650">
              <a:buFont typeface="Wingdings" pitchFamily="2" charset="2"/>
              <a:buChar char="q"/>
            </a:pPr>
            <a:r>
              <a:rPr lang="fr-FR" sz="1100" b="1" dirty="0" smtClean="0">
                <a:latin typeface="+mn-lt"/>
              </a:rPr>
              <a:t>Flore :</a:t>
            </a:r>
            <a:r>
              <a:rPr lang="fr-FR" sz="1100" b="1" dirty="0" smtClean="0">
                <a:latin typeface="+mn-lt"/>
                <a:ea typeface="Calibri" pitchFamily="34" charset="0"/>
                <a:cs typeface="Calibri" pitchFamily="34" charset="0"/>
              </a:rPr>
              <a:t> </a:t>
            </a:r>
            <a:endParaRPr lang="fr-FR" sz="1100" b="1" dirty="0" smtClean="0">
              <a:latin typeface="+mn-lt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fr-FR" sz="1100" dirty="0" smtClean="0"/>
              <a:t>Pommier du </a:t>
            </a:r>
            <a:r>
              <a:rPr lang="fr-FR" sz="1100" dirty="0" err="1" smtClean="0"/>
              <a:t>cayor</a:t>
            </a:r>
            <a:r>
              <a:rPr lang="fr-FR" sz="1100" dirty="0" smtClean="0"/>
              <a:t>( </a:t>
            </a:r>
            <a:r>
              <a:rPr lang="fr-FR" sz="1100" i="1" dirty="0" err="1" smtClean="0"/>
              <a:t>Neocarya</a:t>
            </a:r>
            <a:r>
              <a:rPr lang="fr-FR" sz="1100" i="1" dirty="0" smtClean="0"/>
              <a:t>  </a:t>
            </a:r>
            <a:r>
              <a:rPr lang="fr-FR" sz="1100" i="1" dirty="0" err="1" smtClean="0"/>
              <a:t>macrophylla</a:t>
            </a:r>
            <a:r>
              <a:rPr lang="fr-FR" sz="1100" i="1" dirty="0" smtClean="0"/>
              <a:t>),</a:t>
            </a:r>
            <a:r>
              <a:rPr lang="fr-FR" sz="1100" i="1" dirty="0" err="1" smtClean="0"/>
              <a:t>Ditakh</a:t>
            </a:r>
            <a:r>
              <a:rPr lang="fr-FR" sz="1100" i="1" dirty="0" smtClean="0"/>
              <a:t> (</a:t>
            </a:r>
            <a:r>
              <a:rPr lang="fr-FR" sz="1100" i="1" dirty="0" err="1" smtClean="0"/>
              <a:t>Detarium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senegalense</a:t>
            </a:r>
            <a:r>
              <a:rPr lang="fr-FR" sz="1100" i="1" dirty="0" smtClean="0"/>
              <a:t>), </a:t>
            </a:r>
            <a:r>
              <a:rPr lang="fr-FR" sz="1100" dirty="0" smtClean="0"/>
              <a:t>Fromager</a:t>
            </a:r>
            <a:r>
              <a:rPr lang="fr-FR" sz="1100" i="1" dirty="0" smtClean="0"/>
              <a:t> (</a:t>
            </a:r>
            <a:r>
              <a:rPr lang="fr-FR" sz="1100" i="1" dirty="0" err="1" smtClean="0"/>
              <a:t>Ceiba</a:t>
            </a:r>
            <a:r>
              <a:rPr lang="fr-FR" sz="1100" i="1" dirty="0" smtClean="0"/>
              <a:t> </a:t>
            </a:r>
            <a:r>
              <a:rPr lang="fr-FR" sz="1100" i="1" dirty="0" err="1" smtClean="0"/>
              <a:t>pentandra</a:t>
            </a:r>
            <a:r>
              <a:rPr lang="fr-FR" sz="1100" i="1" dirty="0" smtClean="0"/>
              <a:t>), </a:t>
            </a:r>
            <a:r>
              <a:rPr lang="fr-FR" sz="1100" dirty="0" smtClean="0"/>
              <a:t>palmier à huile </a:t>
            </a:r>
            <a:r>
              <a:rPr lang="fr-FR" sz="1100" i="1" dirty="0" smtClean="0"/>
              <a:t>(Elaeis </a:t>
            </a:r>
            <a:r>
              <a:rPr lang="fr-FR" sz="1100" i="1" dirty="0" err="1" smtClean="0"/>
              <a:t>guineensis</a:t>
            </a:r>
            <a:r>
              <a:rPr lang="fr-FR" sz="1100" i="1" dirty="0" smtClean="0"/>
              <a:t>),</a:t>
            </a:r>
            <a:r>
              <a:rPr lang="fr-FR" sz="1100" dirty="0" smtClean="0"/>
              <a:t>Cocotier</a:t>
            </a:r>
            <a:r>
              <a:rPr lang="fr-FR" sz="1100" i="1" dirty="0" smtClean="0"/>
              <a:t> ( Cocos </a:t>
            </a:r>
            <a:r>
              <a:rPr lang="fr-FR" sz="1100" i="1" dirty="0" err="1" smtClean="0"/>
              <a:t>nucifera</a:t>
            </a:r>
            <a:r>
              <a:rPr lang="fr-FR" sz="1100" i="1" dirty="0" smtClean="0"/>
              <a:t>)…</a:t>
            </a:r>
            <a:endParaRPr lang="fr-FR" sz="1100" dirty="0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 rot="10800000" flipV="1">
            <a:off x="3428974" y="6596074"/>
            <a:ext cx="3214710" cy="93871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sz="1100" b="1" dirty="0" smtClean="0"/>
              <a:t>Patrimoine  historique et culturel</a:t>
            </a:r>
            <a:r>
              <a:rPr lang="fr-FR" sz="1100" dirty="0" smtClean="0"/>
              <a:t> :</a:t>
            </a:r>
            <a:endParaRPr kumimoji="0" 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amas coquilliers ; 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artisanat  (tissage,  sculpture et  teinture) ;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Activités culturelles (lutte, danse traditionnelle, </a:t>
            </a:r>
            <a:r>
              <a:rPr lang="fr-FR" sz="1100" dirty="0" err="1" smtClean="0"/>
              <a:t>khoy</a:t>
            </a:r>
            <a:r>
              <a:rPr lang="fr-FR" sz="1100" dirty="0" smtClean="0"/>
              <a:t> etc.).</a:t>
            </a:r>
            <a:endParaRPr lang="fr-FR" sz="1100" dirty="0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71414" y="7645506"/>
            <a:ext cx="6215106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Gestion participative ;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Reconstitution des formations de mangrove ;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Remontée biologique de la faune (terrestre et ichtyologique) ; 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Création de l’Association des Eco-guides et Eco gardes ;</a:t>
            </a:r>
          </a:p>
          <a:p>
            <a:pPr marL="85725" lvl="0" indent="-85725">
              <a:buFont typeface="Wingdings" pitchFamily="2" charset="2"/>
              <a:buChar char="§"/>
            </a:pPr>
            <a:r>
              <a:rPr lang="fr-FR" sz="1100" dirty="0" smtClean="0"/>
              <a:t>Création d’activités génératrices de revenus financées par une Mutuelle d’Epargne et de Crédit Environnemental.</a:t>
            </a:r>
            <a:endParaRPr lang="fr-FR" sz="1100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285728" y="8453462"/>
            <a:ext cx="2407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Calibri" pitchFamily="34" charset="0"/>
              </a:rPr>
              <a:t>.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29066" y="1223937"/>
            <a:ext cx="2857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OBJECTIFS DE CRÉATION</a:t>
            </a:r>
            <a:r>
              <a:rPr lang="fr-FR" sz="14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 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14818" y="3167050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ESPÈCES PHARES OU EMBLÉMATIQUES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13535" y="7329090"/>
            <a:ext cx="1029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600" b="1" dirty="0" smtClean="0">
                <a:solidFill>
                  <a:schemeClr val="accent1">
                    <a:lumMod val="25000"/>
                  </a:schemeClr>
                </a:solidFill>
                <a:latin typeface="Book Antiqua" pitchFamily="18" charset="0"/>
                <a:ea typeface="Calibri" pitchFamily="34" charset="0"/>
                <a:cs typeface="Calibri" pitchFamily="34" charset="0"/>
              </a:rPr>
              <a:t>ACQUIS</a:t>
            </a:r>
            <a:endParaRPr lang="fr-FR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0" y="65164"/>
            <a:ext cx="1256504" cy="1206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Image 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" y="5810256"/>
            <a:ext cx="2037317" cy="133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age 2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02" y="6596074"/>
            <a:ext cx="1409970" cy="99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Image 2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8746" y="8739214"/>
            <a:ext cx="1785926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Image 30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8739214"/>
            <a:ext cx="1714512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Image 3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0086" y="8739214"/>
            <a:ext cx="1646500" cy="1166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051" y="1309662"/>
            <a:ext cx="3857627" cy="3057007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59" name="Rectangle 5"/>
          <p:cNvSpPr>
            <a:spLocks noChangeArrowheads="1"/>
          </p:cNvSpPr>
          <p:nvPr/>
        </p:nvSpPr>
        <p:spPr bwMode="auto">
          <a:xfrm>
            <a:off x="1142984" y="113852"/>
            <a:ext cx="57985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RÉSERVE NATURELLE COMMUNAUTAIRE DE PALMARIN</a:t>
            </a: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93422" y="8748179"/>
            <a:ext cx="1714512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3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445364" y="4667248"/>
            <a:ext cx="140369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84</Words>
  <Application>Microsoft Office PowerPoint</Application>
  <PresentationFormat>Format A4 (210 x 297 mm)</PresentationFormat>
  <Paragraphs>31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Diapositive 1</vt:lpstr>
    </vt:vector>
  </TitlesOfParts>
  <Company>UCAD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cheikh mbow</dc:creator>
  <cp:lastModifiedBy>admin</cp:lastModifiedBy>
  <cp:revision>109</cp:revision>
  <dcterms:created xsi:type="dcterms:W3CDTF">2009-03-03T12:05:43Z</dcterms:created>
  <dcterms:modified xsi:type="dcterms:W3CDTF">2013-12-29T19:42:16Z</dcterms:modified>
</cp:coreProperties>
</file>