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D09"/>
    <a:srgbClr val="FFFF00"/>
    <a:srgbClr val="FF6600"/>
    <a:srgbClr val="FF9900"/>
    <a:srgbClr val="0066FF"/>
    <a:srgbClr val="009900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152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2500" y="768350"/>
            <a:ext cx="26558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D8995058-D69A-4B0B-956E-DFB19E44F6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44A254-D29C-44D2-B746-8F7BCC9B480F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161A-7430-4293-A6D6-856174A3041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82C8C-56B0-44F3-9610-26DFAA5863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E0D7A-1943-41EB-B736-B2ADF3B57C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333F4-C545-4CDD-AD4C-F74A55DFE8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3856E-D566-4738-95D3-8DD6816FE0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2DBC9-31B6-4694-9E05-B91227CA5B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E0AF7-7EF5-4F22-B3A1-623E812CC9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9F971-4E1F-48E0-962A-8595F9A198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F0055-5201-446F-8774-772F71B520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39B9-AEEF-4D51-BD52-98B1E4EB0F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22290-FD5D-4E14-9EC9-DF2BA10E0B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A8DF8D81-CA93-4DDC-B25C-CE36E3C059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5"/>
          <p:cNvSpPr>
            <a:spLocks noChangeArrowheads="1"/>
          </p:cNvSpPr>
          <p:nvPr/>
        </p:nvSpPr>
        <p:spPr bwMode="auto">
          <a:xfrm>
            <a:off x="1643050" y="154512"/>
            <a:ext cx="49680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800" b="1" dirty="0" smtClean="0">
                <a:solidFill>
                  <a:schemeClr val="accent2">
                    <a:lumMod val="75000"/>
                  </a:schemeClr>
                </a:solidFill>
              </a:rPr>
              <a:t>AIRE MARINE PROTÉGÉE DE SAINT-LOUIS</a:t>
            </a:r>
            <a:endParaRPr lang="fr-FR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2" name="Rectangle 43"/>
          <p:cNvSpPr>
            <a:spLocks noChangeArrowheads="1"/>
          </p:cNvSpPr>
          <p:nvPr/>
        </p:nvSpPr>
        <p:spPr bwMode="auto">
          <a:xfrm>
            <a:off x="1857365" y="595282"/>
            <a:ext cx="4357718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Date de création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04 novembre 2004 par décret n° 2004-1408 </a:t>
            </a:r>
          </a:p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Superficie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49 600 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ha </a:t>
            </a:r>
          </a:p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Localisation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: Région de Saint-Louis,  Département de Saint-Louis (Commune de Saint-Louis  et 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Comunauté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rurale de 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Ndiébène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Gandiol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fr-FR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9" name="Image 28" descr="C:\Users\FATIMA\Desktop\Carte AMP du Sénégal\AMP S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81100"/>
            <a:ext cx="392909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894950" y="2151387"/>
            <a:ext cx="2928934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5725" lvl="0" indent="-85725">
              <a:buFont typeface="Wingdings" pitchFamily="2" charset="2"/>
              <a:buChar char="Ø"/>
            </a:pPr>
            <a:r>
              <a:rPr lang="fr-FR" sz="10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Conserver la structure, du fonctionnement et de la diversité des écosystèmes; </a:t>
            </a:r>
            <a:endParaRPr lang="fr-FR" sz="1000" dirty="0" smtClean="0">
              <a:latin typeface="Arial" pitchFamily="34" charset="0"/>
              <a:cs typeface="Arial" pitchFamily="34" charset="0"/>
            </a:endParaRPr>
          </a:p>
          <a:p>
            <a:pPr marL="85725" lvl="0" indent="-85725" eaLnBrk="0" hangingPunct="0">
              <a:buFont typeface="Wingdings" pitchFamily="2" charset="2"/>
              <a:buChar char="Ø"/>
            </a:pPr>
            <a:r>
              <a:rPr lang="fr-FR" sz="10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Réhabiliter les habitats dégradés; </a:t>
            </a:r>
            <a:endParaRPr lang="fr-FR" sz="1000" dirty="0" smtClean="0">
              <a:latin typeface="Arial" pitchFamily="34" charset="0"/>
              <a:cs typeface="Arial" pitchFamily="34" charset="0"/>
            </a:endParaRPr>
          </a:p>
          <a:p>
            <a:pPr marL="85725" lvl="0" indent="-85725" eaLnBrk="0" hangingPunct="0">
              <a:buFont typeface="Wingdings" pitchFamily="2" charset="2"/>
              <a:buChar char="Ø"/>
            </a:pPr>
            <a:r>
              <a:rPr lang="fr-FR" sz="10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Améliorer le rendement de la pêche et de ses retombées socio-économiques pour les communautés locales.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010053" y="3809992"/>
            <a:ext cx="271462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marR="0" lvl="0" indent="-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Tortue verte (</a:t>
            </a:r>
            <a:r>
              <a:rPr kumimoji="0" lang="fr-FR" sz="1000" b="0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Chelonia</a:t>
            </a:r>
            <a:r>
              <a:rPr kumimoji="0" lang="fr-FR" sz="10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000" b="0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mydas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 ;  </a:t>
            </a:r>
          </a:p>
          <a:p>
            <a:pPr marL="180975" marR="0" lvl="0" indent="-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Tortue à écailles imbriquées (</a:t>
            </a:r>
            <a:r>
              <a:rPr kumimoji="0" lang="fr-FR" sz="1000" b="0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Erethmochelis</a:t>
            </a:r>
            <a:r>
              <a:rPr kumimoji="0" lang="fr-FR" sz="10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000" b="0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imbricata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 ;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80975" marR="0" lvl="0" indent="-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Tortue luth (</a:t>
            </a:r>
            <a:r>
              <a:rPr kumimoji="0" lang="fr-FR" sz="1000" b="0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Dermochelys</a:t>
            </a:r>
            <a:r>
              <a:rPr kumimoji="0" lang="fr-FR" sz="10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000" b="0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coriacea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.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6875" y="4452934"/>
            <a:ext cx="13564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RICHESSES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26435" y="4781549"/>
            <a:ext cx="4427815" cy="112338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Ressources halieutiques : 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Mérous (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Epinephelus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aenus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, gigas et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goreens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 ;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Dorades et Otolithes (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Pseudotolithus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senegalensis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,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typus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 et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elongatis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 ;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Sole 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langua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(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Cynoglossus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-Italic" charset="0"/>
              </a:rPr>
              <a:t>sénégalensis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 ;</a:t>
            </a:r>
          </a:p>
          <a:p>
            <a:pPr lvl="0" algn="just">
              <a:buFont typeface="Wingdings" pitchFamily="2" charset="2"/>
              <a:buChar char="§"/>
            </a:pP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 Langouste verte (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-Italic" charset="0"/>
              </a:rPr>
              <a:t>Penaeus</a:t>
            </a:r>
            <a:r>
              <a:rPr lang="fr-FR" sz="1100" i="1" dirty="0" smtClean="0">
                <a:latin typeface="Book Antiqua" pitchFamily="18" charset="0"/>
                <a:ea typeface="Calibri" pitchFamily="34" charset="0"/>
                <a:cs typeface="Calibri-Italic" charset="0"/>
              </a:rPr>
              <a:t> 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-Italic" charset="0"/>
              </a:rPr>
              <a:t>regius</a:t>
            </a: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) ; </a:t>
            </a:r>
            <a:endParaRPr lang="fr-FR" sz="1100" dirty="0" smtClean="0">
              <a:latin typeface="Arial" pitchFamily="34" charset="0"/>
              <a:cs typeface="Arial" pitchFamily="34" charset="0"/>
            </a:endParaRPr>
          </a:p>
          <a:p>
            <a:pPr lvl="0" algn="just" eaLnBrk="0" hangingPunct="0">
              <a:buFont typeface="Wingdings" pitchFamily="2" charset="2"/>
              <a:buChar char="§"/>
            </a:pP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 Crevette </a:t>
            </a:r>
            <a:r>
              <a:rPr lang="fr-FR" sz="1100" dirty="0" err="1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blance</a:t>
            </a: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 (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-Italic" charset="0"/>
              </a:rPr>
              <a:t>Penaeus</a:t>
            </a:r>
            <a:r>
              <a:rPr lang="fr-FR" sz="1100" i="1" dirty="0" smtClean="0">
                <a:latin typeface="Book Antiqua" pitchFamily="18" charset="0"/>
                <a:ea typeface="Calibri" pitchFamily="34" charset="0"/>
                <a:cs typeface="Calibri-Italic" charset="0"/>
              </a:rPr>
              <a:t> 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-Italic" charset="0"/>
              </a:rPr>
              <a:t>notialis</a:t>
            </a: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).</a:t>
            </a:r>
            <a:endParaRPr lang="fr-FR" sz="1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38762" y="4953000"/>
            <a:ext cx="2199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2366979" y="5941347"/>
            <a:ext cx="3429000" cy="12926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47650">
              <a:buFont typeface="Wingdings" pitchFamily="2" charset="2"/>
              <a:buChar char="q"/>
            </a:pPr>
            <a:r>
              <a:rPr lang="fr-FR" sz="1200" b="1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Avifaune</a:t>
            </a:r>
            <a:r>
              <a:rPr lang="fr-FR" sz="1000" b="1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   </a:t>
            </a:r>
            <a:endParaRPr lang="fr-FR" sz="10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>
              <a:buFont typeface="Wingdings" pitchFamily="2" charset="2"/>
              <a:buChar char="§"/>
            </a:pP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Pélicans blancs (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Pelicanus</a:t>
            </a:r>
            <a:r>
              <a:rPr lang="fr-FR" sz="1100" i="1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onocrotalus</a:t>
            </a: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) ;  </a:t>
            </a:r>
            <a:endParaRPr lang="fr-FR" sz="11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>
              <a:buFont typeface="Wingdings" pitchFamily="2" charset="2"/>
              <a:buChar char="§"/>
            </a:pP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Sternes caspiennes (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Sterna</a:t>
            </a:r>
            <a:r>
              <a:rPr lang="fr-FR" sz="1100" i="1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fr-FR" sz="1100" i="1" dirty="0" err="1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caspia</a:t>
            </a: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) ;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Sternes royales ( </a:t>
            </a:r>
            <a:r>
              <a:rPr kumimoji="0" lang="fr-F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sterna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maxima) ;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Goéland bruns (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Larus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fuscus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 ;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Mouettes à tête grise (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Larus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cirrocephalus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 ;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Grand cormoran (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phalocrocorax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carbo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)</a:t>
            </a: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.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 rot="10800000" flipV="1">
            <a:off x="3581399" y="7277030"/>
            <a:ext cx="3214710" cy="60016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Apports terrigènes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Sels minéraux, sédiments, etc</a:t>
            </a: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.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à partir du fleuve Sénégal.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285728" y="7953396"/>
            <a:ext cx="6215106" cy="6001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Gouvernance participative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; </a:t>
            </a: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Plan d’aménagement et de gestion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et business plan disponibles;</a:t>
            </a:r>
          </a:p>
          <a:p>
            <a:pPr lvl="0" algn="just" eaLnBrk="0" hangingPunct="0">
              <a:buFontTx/>
              <a:buChar char="•"/>
            </a:pPr>
            <a:r>
              <a:rPr lang="fr-FR" sz="1100" dirty="0" smtClean="0">
                <a:latin typeface="Book Antiqua" pitchFamily="18" charset="0"/>
                <a:ea typeface="Calibri" pitchFamily="34" charset="0"/>
                <a:cs typeface="Calibri" pitchFamily="34" charset="0"/>
              </a:rPr>
              <a:t>Immersion de récifs artificiels de type artisanal…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285728" y="8453462"/>
            <a:ext cx="2407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.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7" name="Image 46" descr="D:\Users\Mignane SARR\Pictures\2013-11-30 vedette AMP\vedette AMP 00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2021" y="4648198"/>
            <a:ext cx="2000264" cy="1214446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" name="Image 48" descr="D:\Users\Mignane SARR\Pictures\2013-09-19 photos babacar laye diop\photos babacar laye diop 00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667776"/>
            <a:ext cx="1628981" cy="1238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0" name="Image 49" descr="DSC0467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8703365"/>
            <a:ext cx="1643074" cy="12026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9503" y="47590"/>
            <a:ext cx="1515825" cy="139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Rectangle 52"/>
          <p:cNvSpPr/>
          <p:nvPr/>
        </p:nvSpPr>
        <p:spPr>
          <a:xfrm>
            <a:off x="3929066" y="1738290"/>
            <a:ext cx="2857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OBJECTIFS DE CRÉATION</a:t>
            </a:r>
            <a:r>
              <a:rPr lang="fr-FR" sz="14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 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071942" y="3238488"/>
            <a:ext cx="2571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ESPÈCES PHARES OU EMBLÉMATIQUES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00042" y="7650749"/>
            <a:ext cx="10294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ACQUIS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13254" y="8667776"/>
            <a:ext cx="1744770" cy="1238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75" y="6044585"/>
            <a:ext cx="2284405" cy="1594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43050" y="8667776"/>
            <a:ext cx="1743376" cy="1238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89</Words>
  <Application>Microsoft Office PowerPoint</Application>
  <PresentationFormat>Format A4 (210 x 297 mm)</PresentationFormat>
  <Paragraphs>36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Diapositive 1</vt:lpstr>
    </vt:vector>
  </TitlesOfParts>
  <Company>UCAD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cheikh mbow</dc:creator>
  <cp:lastModifiedBy>admin</cp:lastModifiedBy>
  <cp:revision>103</cp:revision>
  <dcterms:created xsi:type="dcterms:W3CDTF">2009-03-03T12:05:43Z</dcterms:created>
  <dcterms:modified xsi:type="dcterms:W3CDTF">2013-12-29T18:30:16Z</dcterms:modified>
</cp:coreProperties>
</file>