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6D09"/>
    <a:srgbClr val="FFFF00"/>
    <a:srgbClr val="FF6600"/>
    <a:srgbClr val="FF9900"/>
    <a:srgbClr val="0066FF"/>
    <a:srgbClr val="009900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5" d="100"/>
          <a:sy n="95" d="100"/>
        </p:scale>
        <p:origin x="-1266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22500" y="768350"/>
            <a:ext cx="2655888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fld id="{D8995058-D69A-4B0B-956E-DFB19E44F6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44A254-D29C-44D2-B746-8F7BCC9B480F}" type="slidenum">
              <a:rPr lang="fr-FR" smtClean="0"/>
              <a:pPr/>
              <a:t>1</a:t>
            </a:fld>
            <a:endParaRPr lang="fr-FR" smtClean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C161A-7430-4293-A6D6-856174A3041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82C8C-56B0-44F3-9610-26DFAA5863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E0D7A-1943-41EB-B736-B2ADF3B57C2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333F4-C545-4CDD-AD4C-F74A55DFE8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3856E-D566-4738-95D3-8DD6816FE0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2DBC9-31B6-4694-9E05-B91227CA5B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E0AF7-7EF5-4F22-B3A1-623E812CC9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9F971-4E1F-48E0-962A-8595F9A198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F0055-5201-446F-8774-772F71B520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439B9-AEEF-4D51-BD52-98B1E4EB0F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22290-FD5D-4E14-9EC9-DF2BA10E0B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6" tIns="47883" rIns="95766" bIns="4788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A8DF8D81-CA93-4DDC-B25C-CE36E3C059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emf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5"/>
          <p:cNvSpPr>
            <a:spLocks noChangeArrowheads="1"/>
          </p:cNvSpPr>
          <p:nvPr/>
        </p:nvSpPr>
        <p:spPr bwMode="auto">
          <a:xfrm>
            <a:off x="1500174" y="154512"/>
            <a:ext cx="53784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fr-FR" sz="1800" b="1" dirty="0" smtClean="0">
                <a:solidFill>
                  <a:schemeClr val="accent2">
                    <a:lumMod val="75000"/>
                  </a:schemeClr>
                </a:solidFill>
              </a:rPr>
              <a:t>AIRE MARINE PROTÉGÉE DE JOAL-FADIOUTH</a:t>
            </a:r>
            <a:endParaRPr lang="fr-FR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62" name="Rectangle 43"/>
          <p:cNvSpPr>
            <a:spLocks noChangeArrowheads="1"/>
          </p:cNvSpPr>
          <p:nvPr/>
        </p:nvSpPr>
        <p:spPr bwMode="auto">
          <a:xfrm>
            <a:off x="1714488" y="595282"/>
            <a:ext cx="4500593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ctr"/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Date de création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 : 04 Novembre 2004 par décret n° 2004-1408. </a:t>
            </a:r>
          </a:p>
          <a:p>
            <a:pPr lvl="0" algn="ctr"/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Superficie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 : 17400</a:t>
            </a:r>
            <a:r>
              <a:rPr lang="fr-FR" sz="1000" baseline="30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ha, comprenant les dépendances maritimes de la commune, le bras de mer et la mangrove. </a:t>
            </a:r>
          </a:p>
          <a:p>
            <a:pPr lvl="0" algn="ctr"/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Localisation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 : Région de  Thiès, Département de  Mbour. </a:t>
            </a:r>
            <a:endParaRPr lang="fr-FR" sz="1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869550" y="2151387"/>
            <a:ext cx="2928934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0488" lvl="0" indent="-90488">
              <a:buFont typeface="Wingdings" pitchFamily="2" charset="2"/>
              <a:buChar char="Ø"/>
            </a:pPr>
            <a:r>
              <a:rPr lang="fr-FR" sz="1000" dirty="0" smtClean="0"/>
              <a:t>Conserver la biodiversité marine et côtière ;</a:t>
            </a:r>
          </a:p>
          <a:p>
            <a:pPr marL="90488" lvl="0" indent="-90488">
              <a:buFont typeface="Wingdings" pitchFamily="2" charset="2"/>
              <a:buChar char="Ø"/>
            </a:pPr>
            <a:r>
              <a:rPr lang="fr-FR" sz="1000" dirty="0" smtClean="0"/>
              <a:t>Améliorer les rendements de la pêche ;</a:t>
            </a:r>
          </a:p>
          <a:p>
            <a:pPr marL="90488" lvl="0" indent="-90488">
              <a:buFont typeface="Wingdings" pitchFamily="2" charset="2"/>
              <a:buChar char="Ø"/>
            </a:pPr>
            <a:r>
              <a:rPr lang="fr-FR" sz="1000" dirty="0" smtClean="0"/>
              <a:t>Améliorer les retombées socio-économiques de la population.</a:t>
            </a:r>
            <a:endParaRPr lang="fr-FR" sz="1000" dirty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4000528" y="3881430"/>
            <a:ext cx="271462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Tortue verte (</a:t>
            </a:r>
            <a:r>
              <a:rPr lang="fr-FR" sz="1000" dirty="0" err="1" smtClean="0">
                <a:solidFill>
                  <a:schemeClr val="accent6">
                    <a:lumMod val="75000"/>
                  </a:schemeClr>
                </a:solidFill>
              </a:rPr>
              <a:t>C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helonia</a:t>
            </a:r>
            <a:r>
              <a:rPr lang="fr-FR" sz="1000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mydas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) ;</a:t>
            </a:r>
          </a:p>
          <a:p>
            <a:pPr lvl="0">
              <a:buFont typeface="Wingdings" pitchFamily="2" charset="2"/>
              <a:buChar char="v"/>
            </a:pP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Lamantin  (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Trichechus</a:t>
            </a:r>
            <a:r>
              <a:rPr lang="fr-FR" sz="1000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senegalensis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) ;</a:t>
            </a:r>
          </a:p>
          <a:p>
            <a:pPr lvl="0">
              <a:buFont typeface="Wingdings" pitchFamily="2" charset="2"/>
              <a:buChar char="v"/>
            </a:pP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Dauphin (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delphinus</a:t>
            </a:r>
            <a:r>
              <a:rPr lang="fr-FR" sz="1000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delpis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).</a:t>
            </a:r>
            <a:endParaRPr lang="fr-FR" sz="1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76875" y="4381496"/>
            <a:ext cx="13564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RICHESSES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26435" y="4681536"/>
            <a:ext cx="6402961" cy="149271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lang="fr-FR" sz="1100" dirty="0" smtClean="0"/>
              <a:t> </a:t>
            </a:r>
            <a:r>
              <a:rPr lang="fr-FR" sz="1100" b="1" dirty="0" smtClean="0"/>
              <a:t>Biologiques :</a:t>
            </a:r>
            <a:endParaRPr lang="fr-FR" sz="1100" dirty="0" smtClean="0"/>
          </a:p>
          <a:p>
            <a:pPr lvl="0">
              <a:buFont typeface="Wingdings" pitchFamily="2" charset="2"/>
              <a:buChar char="§"/>
            </a:pPr>
            <a:r>
              <a:rPr lang="fr-CA" sz="1000" b="1" dirty="0" smtClean="0"/>
              <a:t>Flore</a:t>
            </a:r>
            <a:r>
              <a:rPr lang="fr-CA" sz="1000" dirty="0" smtClean="0"/>
              <a:t>: 40 espèces dont la  Mangrove (</a:t>
            </a:r>
            <a:r>
              <a:rPr lang="fr-CA" sz="1000" i="1" dirty="0" smtClean="0"/>
              <a:t>Rhizophora et </a:t>
            </a:r>
            <a:r>
              <a:rPr lang="fr-CA" sz="1000" i="1" dirty="0" err="1" smtClean="0"/>
              <a:t>Avicennia</a:t>
            </a:r>
            <a:r>
              <a:rPr lang="fr-CA" sz="1000" dirty="0" smtClean="0"/>
              <a:t>), herbiers </a:t>
            </a:r>
            <a:r>
              <a:rPr lang="fr-CA" sz="1000" dirty="0" err="1" smtClean="0"/>
              <a:t>marins,algues</a:t>
            </a:r>
            <a:r>
              <a:rPr lang="fr-CA" sz="1000" dirty="0" smtClean="0"/>
              <a:t> marins…);</a:t>
            </a:r>
            <a:endParaRPr lang="fr-FR" sz="1000" dirty="0" smtClean="0"/>
          </a:p>
          <a:p>
            <a:pPr lvl="0">
              <a:buFont typeface="Wingdings" pitchFamily="2" charset="2"/>
              <a:buChar char="§"/>
            </a:pPr>
            <a:r>
              <a:rPr lang="fr-CA" sz="1000" b="1" dirty="0" smtClean="0"/>
              <a:t>Avifaune</a:t>
            </a:r>
            <a:r>
              <a:rPr lang="fr-CA" sz="1000" dirty="0" smtClean="0"/>
              <a:t>:70 espèces dont 21 intégralement protégées;</a:t>
            </a:r>
            <a:endParaRPr lang="fr-FR" sz="1000" dirty="0" smtClean="0"/>
          </a:p>
          <a:p>
            <a:pPr lvl="0">
              <a:buFont typeface="Wingdings" pitchFamily="2" charset="2"/>
              <a:buChar char="§"/>
            </a:pPr>
            <a:r>
              <a:rPr lang="fr-CA" sz="1000" b="1" dirty="0" smtClean="0"/>
              <a:t>Mammifères marins</a:t>
            </a:r>
            <a:r>
              <a:rPr lang="fr-CA" sz="1000" dirty="0" smtClean="0"/>
              <a:t>: dauphin , baleine , lamantin;</a:t>
            </a:r>
            <a:endParaRPr lang="fr-FR" sz="1000" dirty="0" smtClean="0"/>
          </a:p>
          <a:p>
            <a:pPr lvl="0">
              <a:buFont typeface="Wingdings" pitchFamily="2" charset="2"/>
              <a:buChar char="§"/>
            </a:pPr>
            <a:r>
              <a:rPr lang="fr-CA" sz="1000" b="1" dirty="0" smtClean="0"/>
              <a:t>Reptile marin</a:t>
            </a:r>
            <a:r>
              <a:rPr lang="fr-CA" sz="1000" dirty="0" smtClean="0"/>
              <a:t>: tortue verte </a:t>
            </a:r>
            <a:r>
              <a:rPr lang="fr-FR" sz="1000" dirty="0" smtClean="0"/>
              <a:t>(</a:t>
            </a:r>
            <a:r>
              <a:rPr lang="fr-FR" sz="1000" dirty="0" err="1" smtClean="0"/>
              <a:t>C</a:t>
            </a:r>
            <a:r>
              <a:rPr lang="fr-FR" sz="1000" i="1" dirty="0" err="1" smtClean="0"/>
              <a:t>helonia</a:t>
            </a:r>
            <a:r>
              <a:rPr lang="fr-FR" sz="1000" i="1" dirty="0" smtClean="0"/>
              <a:t> </a:t>
            </a:r>
            <a:r>
              <a:rPr lang="fr-FR" sz="1000" i="1" dirty="0" err="1" smtClean="0"/>
              <a:t>mydas</a:t>
            </a:r>
            <a:r>
              <a:rPr lang="fr-FR" sz="1000" i="1" dirty="0" smtClean="0"/>
              <a:t>)</a:t>
            </a:r>
            <a:r>
              <a:rPr lang="fr-CA" sz="1000" dirty="0" smtClean="0"/>
              <a:t>, varan du Nil .</a:t>
            </a:r>
            <a:endParaRPr lang="fr-FR" sz="1000" dirty="0" smtClean="0"/>
          </a:p>
          <a:p>
            <a:pPr lvl="0">
              <a:buFont typeface="Wingdings" pitchFamily="2" charset="2"/>
              <a:buChar char="§"/>
            </a:pPr>
            <a:r>
              <a:rPr lang="fr-CA" sz="1000" b="1" dirty="0" smtClean="0"/>
              <a:t>Poissons pélagiques et </a:t>
            </a:r>
            <a:r>
              <a:rPr lang="fr-CA" sz="1000" b="1" dirty="0" err="1" smtClean="0"/>
              <a:t>démersaux</a:t>
            </a:r>
            <a:r>
              <a:rPr lang="fr-CA" sz="1000" dirty="0" smtClean="0"/>
              <a:t>: environ 58 espèces identifiées dont 19 résidentes et 39 migratrices;</a:t>
            </a:r>
            <a:endParaRPr lang="fr-FR" sz="1000" dirty="0" smtClean="0"/>
          </a:p>
          <a:p>
            <a:pPr lvl="0">
              <a:buFont typeface="Wingdings" pitchFamily="2" charset="2"/>
              <a:buChar char="§"/>
            </a:pPr>
            <a:r>
              <a:rPr lang="fr-FR" sz="1000" b="1" dirty="0" smtClean="0"/>
              <a:t>Invertébrés à forte valeur commerciale</a:t>
            </a:r>
            <a:r>
              <a:rPr lang="fr-FR" sz="1000" dirty="0" smtClean="0"/>
              <a:t>: arche (</a:t>
            </a:r>
            <a:r>
              <a:rPr lang="fr-FR" sz="1000" i="1" dirty="0" err="1" smtClean="0"/>
              <a:t>Anadara</a:t>
            </a:r>
            <a:r>
              <a:rPr lang="fr-FR" sz="1000" i="1" dirty="0" smtClean="0"/>
              <a:t> </a:t>
            </a:r>
            <a:r>
              <a:rPr lang="fr-FR" sz="1000" i="1" dirty="0" err="1" smtClean="0"/>
              <a:t>senilis</a:t>
            </a:r>
            <a:r>
              <a:rPr lang="fr-FR" sz="1000" i="1" dirty="0" smtClean="0"/>
              <a:t>)</a:t>
            </a:r>
            <a:r>
              <a:rPr lang="fr-FR" sz="1000" dirty="0" smtClean="0"/>
              <a:t> et huitre (</a:t>
            </a:r>
            <a:r>
              <a:rPr lang="fr-FR" sz="1000" i="1" dirty="0" err="1" smtClean="0"/>
              <a:t>Crassostrea</a:t>
            </a:r>
            <a:r>
              <a:rPr lang="fr-FR" sz="1000" dirty="0" smtClean="0"/>
              <a:t> </a:t>
            </a:r>
            <a:r>
              <a:rPr lang="fr-FR" sz="1000" dirty="0" err="1" smtClean="0"/>
              <a:t>gabar</a:t>
            </a:r>
            <a:r>
              <a:rPr lang="fr-FR" sz="1000" dirty="0" smtClean="0"/>
              <a:t>) ;</a:t>
            </a:r>
          </a:p>
          <a:p>
            <a:pPr lvl="0">
              <a:buFont typeface="Wingdings" pitchFamily="2" charset="2"/>
              <a:buChar char="§"/>
            </a:pPr>
            <a:r>
              <a:rPr lang="fr-FR" sz="1000" b="1" dirty="0" smtClean="0"/>
              <a:t>Poissons à  forte valeur commerciale</a:t>
            </a:r>
            <a:r>
              <a:rPr lang="fr-FR" sz="1000" dirty="0" smtClean="0"/>
              <a:t>: Sardinelles  (</a:t>
            </a:r>
            <a:r>
              <a:rPr lang="fr-FR" sz="1000" i="1" dirty="0" err="1" smtClean="0"/>
              <a:t>Sardinela</a:t>
            </a:r>
            <a:r>
              <a:rPr lang="fr-FR" sz="1000" i="1" dirty="0" smtClean="0"/>
              <a:t> </a:t>
            </a:r>
            <a:r>
              <a:rPr lang="fr-FR" sz="1000" i="1" dirty="0" err="1" smtClean="0"/>
              <a:t>sp</a:t>
            </a:r>
            <a:r>
              <a:rPr lang="fr-FR" sz="1000" i="1" dirty="0" smtClean="0"/>
              <a:t>.</a:t>
            </a:r>
            <a:r>
              <a:rPr lang="fr-FR" sz="1000" dirty="0" smtClean="0"/>
              <a:t>), Mérou (</a:t>
            </a:r>
            <a:r>
              <a:rPr lang="fr-FR" sz="1000" i="1" dirty="0" err="1" smtClean="0"/>
              <a:t>Epinephelus</a:t>
            </a:r>
            <a:r>
              <a:rPr lang="fr-FR" sz="1000" i="1" dirty="0" smtClean="0"/>
              <a:t> </a:t>
            </a:r>
            <a:r>
              <a:rPr lang="fr-FR" sz="1000" i="1" dirty="0" err="1" smtClean="0"/>
              <a:t>aenus</a:t>
            </a:r>
            <a:r>
              <a:rPr lang="fr-FR" sz="1000" dirty="0" smtClean="0"/>
              <a:t>), Mulet (</a:t>
            </a:r>
            <a:r>
              <a:rPr lang="fr-FR" sz="1000" i="1" dirty="0" err="1" smtClean="0"/>
              <a:t>Mugil</a:t>
            </a:r>
            <a:r>
              <a:rPr lang="fr-FR" sz="1000" i="1" dirty="0" smtClean="0"/>
              <a:t> </a:t>
            </a:r>
            <a:r>
              <a:rPr lang="fr-FR" sz="1000" i="1" dirty="0" err="1" smtClean="0"/>
              <a:t>sp</a:t>
            </a:r>
            <a:r>
              <a:rPr lang="fr-FR" sz="1000" i="1" dirty="0" smtClean="0"/>
              <a:t>.</a:t>
            </a:r>
            <a:r>
              <a:rPr lang="fr-FR" sz="1000" dirty="0" smtClean="0"/>
              <a:t>) et </a:t>
            </a:r>
            <a:r>
              <a:rPr lang="fr-FR" sz="1000" dirty="0" err="1" smtClean="0"/>
              <a:t>ethmalose</a:t>
            </a:r>
            <a:r>
              <a:rPr lang="fr-FR" sz="1000" dirty="0" smtClean="0"/>
              <a:t> (</a:t>
            </a:r>
            <a:r>
              <a:rPr lang="fr-FR" sz="1000" i="1" dirty="0" err="1" smtClean="0"/>
              <a:t>Ethmalosa</a:t>
            </a:r>
            <a:r>
              <a:rPr lang="fr-FR" sz="1000" i="1" dirty="0" smtClean="0"/>
              <a:t> </a:t>
            </a:r>
            <a:r>
              <a:rPr lang="fr-FR" sz="1000" i="1" dirty="0" err="1" smtClean="0"/>
              <a:t>fimbriata</a:t>
            </a:r>
            <a:r>
              <a:rPr lang="fr-FR" sz="1000" dirty="0" smtClean="0"/>
              <a:t>).</a:t>
            </a:r>
            <a:endParaRPr lang="fr-FR" sz="1000" dirty="0"/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138762" y="4953000"/>
            <a:ext cx="21993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1714488" y="6229360"/>
            <a:ext cx="5095885" cy="164660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Wingdings" pitchFamily="2" charset="2"/>
              <a:buChar char="q"/>
            </a:pPr>
            <a:r>
              <a:rPr lang="fr-FR" sz="1100" b="1" dirty="0" smtClean="0"/>
              <a:t> Patrimoine</a:t>
            </a:r>
            <a:r>
              <a:rPr lang="fr-CA" sz="1100" b="1" dirty="0" smtClean="0"/>
              <a:t> historique et culturel   </a:t>
            </a:r>
            <a:endParaRPr lang="fr-FR" sz="1100" dirty="0" smtClean="0"/>
          </a:p>
          <a:p>
            <a:pPr marL="90488" lvl="0" indent="-90488">
              <a:buFont typeface="Wingdings" pitchFamily="2" charset="2"/>
              <a:buChar char="§"/>
            </a:pPr>
            <a:r>
              <a:rPr lang="fr-CA" sz="1000" dirty="0" smtClean="0"/>
              <a:t>Greniers sur pilotis ;</a:t>
            </a:r>
            <a:endParaRPr lang="fr-FR" sz="1000" dirty="0" smtClean="0"/>
          </a:p>
          <a:p>
            <a:pPr marL="90488" lvl="0" indent="-90488">
              <a:buFont typeface="Wingdings" pitchFamily="2" charset="2"/>
              <a:buChar char="§"/>
            </a:pPr>
            <a:r>
              <a:rPr lang="fr-CA" sz="1000" dirty="0" smtClean="0"/>
              <a:t>Amas coquillers et matériel archéologique ; </a:t>
            </a:r>
            <a:endParaRPr lang="fr-FR" sz="1000" dirty="0" smtClean="0"/>
          </a:p>
          <a:p>
            <a:pPr marL="90488" lvl="0" indent="-90488">
              <a:buFont typeface="Wingdings" pitchFamily="2" charset="2"/>
              <a:buChar char="§"/>
            </a:pPr>
            <a:r>
              <a:rPr lang="fr-CA" sz="1000" dirty="0" smtClean="0"/>
              <a:t>Musée Léopold </a:t>
            </a:r>
            <a:r>
              <a:rPr lang="fr-CA" sz="1000" dirty="0" err="1" smtClean="0"/>
              <a:t>Sédar</a:t>
            </a:r>
            <a:r>
              <a:rPr lang="fr-CA" sz="1000" dirty="0" smtClean="0"/>
              <a:t> Senghor ;</a:t>
            </a:r>
            <a:endParaRPr lang="fr-FR" sz="1000" dirty="0" smtClean="0"/>
          </a:p>
          <a:p>
            <a:pPr marL="90488" lvl="0" indent="-90488">
              <a:buFont typeface="Wingdings" pitchFamily="2" charset="2"/>
              <a:buChar char="§"/>
            </a:pPr>
            <a:r>
              <a:rPr lang="fr-CA" sz="1000" i="1" dirty="0" smtClean="0"/>
              <a:t>Mama </a:t>
            </a:r>
            <a:r>
              <a:rPr lang="fr-CA" sz="1000" i="1" dirty="0" err="1" smtClean="0"/>
              <a:t>Nguèdji</a:t>
            </a:r>
            <a:r>
              <a:rPr lang="fr-CA" sz="1000" i="1" dirty="0" smtClean="0"/>
              <a:t> (génie protecteur) </a:t>
            </a:r>
            <a:r>
              <a:rPr lang="fr-CA" sz="1000" dirty="0" smtClean="0"/>
              <a:t>;</a:t>
            </a:r>
            <a:endParaRPr lang="fr-FR" sz="1000" dirty="0" smtClean="0"/>
          </a:p>
          <a:p>
            <a:pPr marL="90488" lvl="0" indent="-90488">
              <a:buFont typeface="Wingdings" pitchFamily="2" charset="2"/>
              <a:buChar char="§"/>
            </a:pPr>
            <a:r>
              <a:rPr lang="fr-CA" sz="1000" dirty="0" smtClean="0"/>
              <a:t>Cimetière mixte ;</a:t>
            </a:r>
            <a:endParaRPr lang="fr-FR" sz="1000" dirty="0" smtClean="0"/>
          </a:p>
          <a:p>
            <a:pPr marL="90488" lvl="0" indent="-90488">
              <a:buFont typeface="Wingdings" pitchFamily="2" charset="2"/>
              <a:buChar char="§"/>
            </a:pPr>
            <a:r>
              <a:rPr lang="fr-CA" sz="1000" dirty="0" smtClean="0"/>
              <a:t>Cimetière des « Grands Hommes » ;</a:t>
            </a:r>
            <a:endParaRPr lang="fr-FR" sz="1000" dirty="0" smtClean="0"/>
          </a:p>
          <a:p>
            <a:pPr marL="90488" lvl="0" indent="-90488">
              <a:buFont typeface="Wingdings" pitchFamily="2" charset="2"/>
              <a:buChar char="§"/>
            </a:pPr>
            <a:r>
              <a:rPr lang="fr-CA" sz="1000" dirty="0" smtClean="0"/>
              <a:t>Culte des </a:t>
            </a:r>
            <a:r>
              <a:rPr lang="fr-CA" sz="1000" dirty="0" err="1" smtClean="0"/>
              <a:t>Pangools</a:t>
            </a:r>
            <a:r>
              <a:rPr lang="fr-CA" sz="1000" dirty="0" smtClean="0"/>
              <a:t>: dizaines de sanctuaires et lieux de culte ( </a:t>
            </a:r>
            <a:r>
              <a:rPr lang="fr-CA" sz="1000" dirty="0" err="1" smtClean="0"/>
              <a:t>Baram</a:t>
            </a:r>
            <a:r>
              <a:rPr lang="fr-CA" sz="1000" dirty="0" smtClean="0"/>
              <a:t>, </a:t>
            </a:r>
            <a:r>
              <a:rPr lang="fr-CA" sz="1000" dirty="0" err="1" smtClean="0"/>
              <a:t>Koor</a:t>
            </a:r>
            <a:r>
              <a:rPr lang="fr-CA" sz="1000" dirty="0" smtClean="0"/>
              <a:t> o baal, </a:t>
            </a:r>
            <a:r>
              <a:rPr lang="fr-CA" sz="1000" dirty="0" err="1" smtClean="0"/>
              <a:t>Fassanda</a:t>
            </a:r>
            <a:r>
              <a:rPr lang="fr-CA" sz="1000" dirty="0" smtClean="0"/>
              <a:t>…);</a:t>
            </a:r>
            <a:endParaRPr lang="fr-FR" sz="1000" dirty="0" smtClean="0"/>
          </a:p>
          <a:p>
            <a:pPr marL="90488" lvl="0" indent="-90488">
              <a:buFont typeface="Wingdings" pitchFamily="2" charset="2"/>
              <a:buChar char="§"/>
            </a:pPr>
            <a:r>
              <a:rPr lang="fr-FR" sz="1000" dirty="0" smtClean="0"/>
              <a:t>Manifestations culturelles et folkloriques (danses, chants, séances de lutte…).</a:t>
            </a:r>
            <a:endParaRPr lang="fr-FR" sz="1000" dirty="0"/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auto">
          <a:xfrm>
            <a:off x="71414" y="7979765"/>
            <a:ext cx="5500726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Wingdings" pitchFamily="2" charset="2"/>
              <a:buChar char="§"/>
            </a:pPr>
            <a:r>
              <a:rPr lang="fr-FR" sz="1100" dirty="0" smtClean="0"/>
              <a:t>Gouvernance participative ;</a:t>
            </a:r>
          </a:p>
          <a:p>
            <a:pPr lvl="0">
              <a:buFont typeface="Wingdings" pitchFamily="2" charset="2"/>
              <a:buChar char="§"/>
            </a:pPr>
            <a:r>
              <a:rPr lang="fr-FR" sz="1100" dirty="0" smtClean="0"/>
              <a:t> Reconversion de pêcheurs de tortues et de senneurs ;</a:t>
            </a:r>
          </a:p>
          <a:p>
            <a:pPr lvl="0">
              <a:buFont typeface="Wingdings" pitchFamily="2" charset="2"/>
              <a:buChar char="§"/>
            </a:pPr>
            <a:r>
              <a:rPr lang="fr-FR" sz="1100" dirty="0" smtClean="0"/>
              <a:t>Plan d’Aménagement et de Gestion et </a:t>
            </a:r>
            <a:r>
              <a:rPr lang="fr-FR" sz="1100" i="1" dirty="0" smtClean="0"/>
              <a:t>Business Plan </a:t>
            </a:r>
            <a:r>
              <a:rPr lang="fr-FR" sz="1100" dirty="0" smtClean="0"/>
              <a:t>disponibles ;</a:t>
            </a:r>
          </a:p>
          <a:p>
            <a:pPr lvl="0">
              <a:buFont typeface="Wingdings" pitchFamily="2" charset="2"/>
              <a:buChar char="§"/>
            </a:pPr>
            <a:r>
              <a:rPr lang="fr-FR" sz="1100" dirty="0" smtClean="0"/>
              <a:t>Remontée biologique (poissons): </a:t>
            </a:r>
            <a:r>
              <a:rPr lang="fr-CA" sz="1100" dirty="0" smtClean="0"/>
              <a:t>26 espèces en 2006 et 58 en 2012.</a:t>
            </a:r>
            <a:endParaRPr lang="fr-FR" sz="1100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285728" y="8453462"/>
            <a:ext cx="24077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.</a:t>
            </a: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929066" y="1738290"/>
            <a:ext cx="2857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600" b="1" dirty="0" smtClean="0">
                <a:solidFill>
                  <a:schemeClr val="accent1">
                    <a:lumMod val="2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OBJECTIFS DE CRÉATION</a:t>
            </a:r>
            <a:r>
              <a:rPr lang="fr-FR" sz="1400" b="1" dirty="0" smtClean="0">
                <a:solidFill>
                  <a:schemeClr val="accent1">
                    <a:lumMod val="2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 </a:t>
            </a:r>
            <a:r>
              <a:rPr lang="fr-FR" sz="1400" b="1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071942" y="3238488"/>
            <a:ext cx="2571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accent1">
                    <a:lumMod val="2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ESPÈCES PHARES OU EMBLÉMATIQUES</a:t>
            </a:r>
            <a:endParaRPr lang="fr-FR" sz="16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1414" y="7686123"/>
            <a:ext cx="10294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1600" b="1" dirty="0" smtClean="0">
                <a:solidFill>
                  <a:schemeClr val="accent1">
                    <a:lumMod val="2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ACQUIS</a:t>
            </a:r>
            <a:endParaRPr lang="fr-FR" sz="16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15" y="38066"/>
            <a:ext cx="1363658" cy="139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Image 27" descr="C:\Users\FATIMA\Desktop\Carte AMP du Sénégal\AMP Joal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447776"/>
            <a:ext cx="3786189" cy="3019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Image 28" descr="C:\Users\FATIMA\AppData\Local\Temp\Rar$DI14.296\reboisement mangrove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8739214"/>
            <a:ext cx="1643050" cy="1166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Image 32" descr="C:\Users\FATIMA\AppData\Local\Temp\Rar$DI41.592\Orsinus orca capturant Chelonia mydas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24000" y="8739214"/>
            <a:ext cx="1714512" cy="1166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Image 33" descr="C:\Users\FATIMA\AppData\Local\Temp\Rar$DI15.592\Nid de tortue verte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16" y="7912102"/>
            <a:ext cx="100013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Image 34" descr="C:\Users\FATIMA\AppData\Local\Temp\Rar$DI25.296\PHOTO BALISE AMP.bmp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3736" y="8739214"/>
            <a:ext cx="1857388" cy="1121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Image 35" descr="C:\Users\FATIMA\AppData\Local\Temp\Rar$DI56.296\P8090142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636" y="8739214"/>
            <a:ext cx="1857364" cy="1166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Image 25" descr="7903Olive_Ridley_01_KedarGore_copy-med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144" y="6267926"/>
            <a:ext cx="1612906" cy="139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Image 26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86322" y="5953132"/>
            <a:ext cx="2041534" cy="15001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68</Words>
  <Application>Microsoft Office PowerPoint</Application>
  <PresentationFormat>Format A4 (210 x 297 mm)</PresentationFormat>
  <Paragraphs>39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Modèle par défaut</vt:lpstr>
      <vt:lpstr>Diapositive 1</vt:lpstr>
    </vt:vector>
  </TitlesOfParts>
  <Company>UCAD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cheikh mbow</dc:creator>
  <cp:lastModifiedBy>admin</cp:lastModifiedBy>
  <cp:revision>106</cp:revision>
  <dcterms:created xsi:type="dcterms:W3CDTF">2009-03-03T12:05:43Z</dcterms:created>
  <dcterms:modified xsi:type="dcterms:W3CDTF">2013-12-29T18:24:42Z</dcterms:modified>
</cp:coreProperties>
</file>